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5" r:id="rId1"/>
    <p:sldMasterId id="2147483657" r:id="rId2"/>
  </p:sldMasterIdLst>
  <p:notesMasterIdLst>
    <p:notesMasterId r:id="rId7"/>
  </p:notesMasterIdLst>
  <p:handoutMasterIdLst>
    <p:handoutMasterId r:id="rId8"/>
  </p:handoutMasterIdLst>
  <p:sldIdLst>
    <p:sldId id="328" r:id="rId3"/>
    <p:sldId id="287" r:id="rId4"/>
    <p:sldId id="334" r:id="rId5"/>
    <p:sldId id="335" r:id="rId6"/>
  </p:sldIdLst>
  <p:sldSz cx="6858000" cy="51435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Palatino Linotype" panose="02040502050505030304" pitchFamily="18" charset="0"/>
      <p:regular r:id="rId13"/>
      <p:bold r:id="rId14"/>
      <p:italic r:id="rId15"/>
      <p:boldItalic r:id="rId16"/>
    </p:embeddedFont>
    <p:embeddedFont>
      <p:font typeface="Roboto Condensed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E9785D0-543A-42C6-A536-2C87EE24EF5E}">
          <p14:sldIdLst>
            <p14:sldId id="328"/>
            <p14:sldId id="287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14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1514" userDrawn="1">
          <p15:clr>
            <a:srgbClr val="A4A3A4"/>
          </p15:clr>
        </p15:guide>
        <p15:guide id="10" pos="1292" userDrawn="1">
          <p15:clr>
            <a:srgbClr val="A4A3A4"/>
          </p15:clr>
        </p15:guide>
        <p15:guide id="11" pos="4106" userDrawn="1">
          <p15:clr>
            <a:srgbClr val="A4A3A4"/>
          </p15:clr>
        </p15:guide>
        <p15:guide id="12" pos="221" userDrawn="1">
          <p15:clr>
            <a:srgbClr val="A4A3A4"/>
          </p15:clr>
        </p15:guide>
        <p15:guide id="13" pos="3025" userDrawn="1">
          <p15:clr>
            <a:srgbClr val="A4A3A4"/>
          </p15:clr>
        </p15:guide>
        <p15:guide id="14" pos="2809" userDrawn="1">
          <p15:clr>
            <a:srgbClr val="A4A3A4"/>
          </p15:clr>
        </p15:guide>
        <p15:guide id="15" pos="2378" userDrawn="1">
          <p15:clr>
            <a:srgbClr val="A4A3A4"/>
          </p15:clr>
        </p15:guide>
        <p15:guide id="16" pos="433" userDrawn="1">
          <p15:clr>
            <a:srgbClr val="A4A3A4"/>
          </p15:clr>
        </p15:guide>
        <p15:guide id="17" pos="648" userDrawn="1">
          <p15:clr>
            <a:srgbClr val="A4A3A4"/>
          </p15:clr>
        </p15:guide>
        <p15:guide id="18" pos="867" userDrawn="1">
          <p15:clr>
            <a:srgbClr val="A4A3A4"/>
          </p15:clr>
        </p15:guide>
        <p15:guide id="19" pos="1082" userDrawn="1">
          <p15:clr>
            <a:srgbClr val="A4A3A4"/>
          </p15:clr>
        </p15:guide>
        <p15:guide id="20" pos="1734" userDrawn="1">
          <p15:clr>
            <a:srgbClr val="A4A3A4"/>
          </p15:clr>
        </p15:guide>
        <p15:guide id="21" pos="1946" userDrawn="1">
          <p15:clr>
            <a:srgbClr val="A4A3A4"/>
          </p15:clr>
        </p15:guide>
        <p15:guide id="22" pos="2160" userDrawn="1">
          <p15:clr>
            <a:srgbClr val="A4A3A4"/>
          </p15:clr>
        </p15:guide>
        <p15:guide id="23" pos="2594" userDrawn="1">
          <p15:clr>
            <a:srgbClr val="A4A3A4"/>
          </p15:clr>
        </p15:guide>
        <p15:guide id="25" pos="3453" userDrawn="1">
          <p15:clr>
            <a:srgbClr val="A4A3A4"/>
          </p15:clr>
        </p15:guide>
        <p15:guide id="26" pos="3674" userDrawn="1">
          <p15:clr>
            <a:srgbClr val="A4A3A4"/>
          </p15:clr>
        </p15:guide>
        <p15:guide id="27" pos="3890" userDrawn="1">
          <p15:clr>
            <a:srgbClr val="A4A3A4"/>
          </p15:clr>
        </p15:guide>
        <p15:guide id="28" orient="horz" pos="3153" userDrawn="1">
          <p15:clr>
            <a:srgbClr val="A4A3A4"/>
          </p15:clr>
        </p15:guide>
        <p15:guide id="29" orient="horz" pos="2836" userDrawn="1">
          <p15:clr>
            <a:srgbClr val="A4A3A4"/>
          </p15:clr>
        </p15:guide>
        <p15:guide id="30" pos="32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2F5D"/>
    <a:srgbClr val="BD9F21"/>
    <a:srgbClr val="FFC864"/>
    <a:srgbClr val="FFBE64"/>
    <a:srgbClr val="F0AA46"/>
    <a:srgbClr val="F0A050"/>
    <a:srgbClr val="FFB464"/>
    <a:srgbClr val="FABE5A"/>
    <a:srgbClr val="F0A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8" autoAdjust="0"/>
    <p:restoredTop sz="78014" autoAdjust="0"/>
  </p:normalViewPr>
  <p:slideViewPr>
    <p:cSldViewPr snapToGrid="0" snapToObjects="1">
      <p:cViewPr varScale="1">
        <p:scale>
          <a:sx n="217" d="100"/>
          <a:sy n="217" d="100"/>
        </p:scale>
        <p:origin x="864" y="160"/>
      </p:cViewPr>
      <p:guideLst>
        <p:guide orient="horz" pos="1620"/>
        <p:guide orient="horz" pos="3162"/>
        <p:guide orient="horz" pos="2414"/>
        <p:guide orient="horz" pos="2867"/>
        <p:guide orient="horz" pos="214"/>
        <p:guide orient="horz" pos="696"/>
        <p:guide orient="horz" pos="2709"/>
        <p:guide pos="1514"/>
        <p:guide pos="1292"/>
        <p:guide pos="4106"/>
        <p:guide pos="221"/>
        <p:guide pos="3025"/>
        <p:guide pos="2809"/>
        <p:guide pos="2378"/>
        <p:guide pos="433"/>
        <p:guide pos="648"/>
        <p:guide pos="867"/>
        <p:guide pos="1082"/>
        <p:guide pos="1734"/>
        <p:guide pos="1946"/>
        <p:guide pos="2160"/>
        <p:guide pos="2594"/>
        <p:guide pos="3453"/>
        <p:guide pos="3674"/>
        <p:guide pos="3890"/>
        <p:guide orient="horz" pos="3153"/>
        <p:guide orient="horz" pos="2836"/>
        <p:guide pos="32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21.04.23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21.04.23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 all,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so </a:t>
            </a:r>
            <a:r>
              <a:rPr lang="de-DE" dirty="0" err="1"/>
              <a:t>disappointed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on </a:t>
            </a:r>
            <a:r>
              <a:rPr lang="de-DE" dirty="0" err="1"/>
              <a:t>site</a:t>
            </a:r>
            <a:r>
              <a:rPr lang="de-DE" dirty="0"/>
              <a:t> – </a:t>
            </a:r>
            <a:r>
              <a:rPr lang="de-DE" dirty="0" err="1"/>
              <a:t>we´d</a:t>
            </a:r>
            <a:r>
              <a:rPr lang="de-DE" dirty="0"/>
              <a:t> </a:t>
            </a:r>
            <a:r>
              <a:rPr lang="de-DE" dirty="0" err="1"/>
              <a:t>love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in Carry le </a:t>
            </a:r>
            <a:r>
              <a:rPr lang="de-DE" dirty="0" err="1"/>
              <a:t>Rouet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but </a:t>
            </a:r>
            <a:r>
              <a:rPr lang="de-DE" dirty="0" err="1"/>
              <a:t>it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German </a:t>
            </a:r>
            <a:r>
              <a:rPr lang="de-DE" dirty="0" err="1"/>
              <a:t>train</a:t>
            </a:r>
            <a:r>
              <a:rPr lang="de-DE" dirty="0"/>
              <a:t> </a:t>
            </a:r>
            <a:r>
              <a:rPr lang="de-DE" dirty="0" err="1"/>
              <a:t>strike</a:t>
            </a:r>
            <a:r>
              <a:rPr lang="de-DE" dirty="0"/>
              <a:t> </a:t>
            </a:r>
            <a:r>
              <a:rPr lang="de-DE" dirty="0" err="1"/>
              <a:t>yesterday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kept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stuck </a:t>
            </a:r>
            <a:r>
              <a:rPr lang="de-DE" dirty="0" err="1"/>
              <a:t>here</a:t>
            </a:r>
            <a:r>
              <a:rPr lang="de-DE" dirty="0"/>
              <a:t>. </a:t>
            </a:r>
            <a:r>
              <a:rPr lang="de-DE" dirty="0" err="1"/>
              <a:t>Thanks</a:t>
            </a:r>
            <a:r>
              <a:rPr lang="de-DE" dirty="0"/>
              <a:t> so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Pascal and Thierry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bringing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! </a:t>
            </a:r>
          </a:p>
          <a:p>
            <a:endParaRPr lang="de-DE" dirty="0"/>
          </a:p>
          <a:p>
            <a:r>
              <a:rPr lang="de-DE" dirty="0"/>
              <a:t>Who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– </a:t>
            </a:r>
            <a:r>
              <a:rPr lang="de-DE" dirty="0" err="1"/>
              <a:t>we´re</a:t>
            </a:r>
            <a:r>
              <a:rPr lang="de-DE" dirty="0"/>
              <a:t> a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includes</a:t>
            </a:r>
            <a:r>
              <a:rPr lang="de-DE" dirty="0"/>
              <a:t> 5 </a:t>
            </a:r>
            <a:r>
              <a:rPr lang="de-DE" dirty="0" err="1"/>
              <a:t>postdocs</a:t>
            </a:r>
            <a:r>
              <a:rPr lang="de-DE" dirty="0"/>
              <a:t> and 8 PhD </a:t>
            </a:r>
            <a:r>
              <a:rPr lang="de-DE" dirty="0" err="1"/>
              <a:t>students</a:t>
            </a:r>
            <a:r>
              <a:rPr lang="de-DE" dirty="0"/>
              <a:t> in Jena –just </a:t>
            </a:r>
            <a:r>
              <a:rPr lang="de-DE" dirty="0" err="1"/>
              <a:t>under</a:t>
            </a:r>
            <a:r>
              <a:rPr lang="de-DE" dirty="0"/>
              <a:t> half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on </a:t>
            </a:r>
            <a:r>
              <a:rPr lang="de-DE" dirty="0" err="1"/>
              <a:t>voice</a:t>
            </a:r>
            <a:r>
              <a:rPr lang="de-DE" dirty="0"/>
              <a:t> </a:t>
            </a:r>
            <a:r>
              <a:rPr lang="de-DE" dirty="0" err="1"/>
              <a:t>perception</a:t>
            </a:r>
            <a:r>
              <a:rPr lang="de-DE" dirty="0"/>
              <a:t> </a:t>
            </a:r>
            <a:r>
              <a:rPr lang="de-DE" dirty="0" err="1"/>
              <a:t>specifically</a:t>
            </a:r>
            <a:r>
              <a:rPr lang="de-DE" dirty="0"/>
              <a:t>, but </a:t>
            </a:r>
            <a:r>
              <a:rPr lang="de-DE" dirty="0" err="1"/>
              <a:t>everyone</a:t>
            </a:r>
            <a:r>
              <a:rPr lang="de-DE" dirty="0"/>
              <a:t> in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wider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perception</a:t>
            </a:r>
            <a:r>
              <a:rPr lang="de-DE" dirty="0"/>
              <a:t> and human social </a:t>
            </a:r>
            <a:r>
              <a:rPr lang="de-DE" dirty="0" err="1"/>
              <a:t>interaction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, in Jena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six</a:t>
            </a:r>
            <a:r>
              <a:rPr lang="de-DE" dirty="0"/>
              <a:t> </a:t>
            </a:r>
            <a:r>
              <a:rPr lang="de-DE" dirty="0" err="1"/>
              <a:t>sites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government-funded</a:t>
            </a:r>
            <a:r>
              <a:rPr lang="de-DE" dirty="0"/>
              <a:t> German Center </a:t>
            </a:r>
            <a:r>
              <a:rPr lang="de-DE" dirty="0" err="1"/>
              <a:t>for</a:t>
            </a:r>
            <a:r>
              <a:rPr lang="de-DE" dirty="0"/>
              <a:t> Psychological Health -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social </a:t>
            </a:r>
            <a:r>
              <a:rPr lang="de-DE" dirty="0" err="1"/>
              <a:t>interaction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mental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Center.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DFG </a:t>
            </a:r>
            <a:r>
              <a:rPr lang="de-DE" dirty="0" err="1"/>
              <a:t>priority</a:t>
            </a:r>
            <a:r>
              <a:rPr lang="de-DE" dirty="0"/>
              <a:t> </a:t>
            </a:r>
            <a:r>
              <a:rPr lang="de-DE" dirty="0" err="1"/>
              <a:t>program</a:t>
            </a:r>
            <a:r>
              <a:rPr lang="de-DE" dirty="0"/>
              <a:t> on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communication</a:t>
            </a:r>
            <a:r>
              <a:rPr lang="de-DE" dirty="0"/>
              <a:t> –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established</a:t>
            </a:r>
            <a:r>
              <a:rPr lang="de-DE" dirty="0"/>
              <a:t> in 2022. </a:t>
            </a:r>
          </a:p>
          <a:p>
            <a:r>
              <a:rPr lang="de-DE" dirty="0"/>
              <a:t>Jena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110,000, and 470-year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university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just </a:t>
            </a:r>
            <a:r>
              <a:rPr lang="de-DE" dirty="0" err="1"/>
              <a:t>under</a:t>
            </a:r>
            <a:r>
              <a:rPr lang="de-DE" dirty="0"/>
              <a:t> 20,000 </a:t>
            </a:r>
            <a:r>
              <a:rPr lang="de-DE" dirty="0" err="1"/>
              <a:t>students</a:t>
            </a:r>
            <a:r>
              <a:rPr lang="de-DE" dirty="0"/>
              <a:t> –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high </a:t>
            </a:r>
            <a:r>
              <a:rPr lang="de-DE" dirty="0" err="1"/>
              <a:t>tech</a:t>
            </a:r>
            <a:r>
              <a:rPr lang="de-DE" dirty="0"/>
              <a:t> </a:t>
            </a:r>
            <a:r>
              <a:rPr lang="de-DE" dirty="0" err="1"/>
              <a:t>optics</a:t>
            </a:r>
            <a:r>
              <a:rPr lang="de-DE" dirty="0"/>
              <a:t> </a:t>
            </a:r>
            <a:r>
              <a:rPr lang="de-DE" dirty="0" err="1"/>
              <a:t>industries</a:t>
            </a:r>
            <a:r>
              <a:rPr lang="de-DE" dirty="0"/>
              <a:t> and </a:t>
            </a:r>
            <a:r>
              <a:rPr lang="de-DE" dirty="0" err="1"/>
              <a:t>vision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, but also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decent</a:t>
            </a:r>
            <a:r>
              <a:rPr lang="de-DE" dirty="0"/>
              <a:t> </a:t>
            </a:r>
            <a:r>
              <a:rPr lang="de-DE" dirty="0" err="1"/>
              <a:t>auditory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, and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established</a:t>
            </a:r>
            <a:r>
              <a:rPr lang="de-DE" dirty="0"/>
              <a:t> in 2015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interdisciplinary</a:t>
            </a:r>
            <a:r>
              <a:rPr lang="de-DE" dirty="0"/>
              <a:t> </a:t>
            </a:r>
            <a:r>
              <a:rPr lang="de-DE" dirty="0" err="1"/>
              <a:t>voice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unit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DADD7A-5464-40FD-B5CC-4CA36D7CC1F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0517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Christine just </a:t>
            </a:r>
            <a:r>
              <a:rPr lang="de-DE" dirty="0" err="1"/>
              <a:t>completed</a:t>
            </a:r>
            <a:r>
              <a:rPr lang="de-DE" dirty="0"/>
              <a:t> her PhD </a:t>
            </a:r>
            <a:r>
              <a:rPr lang="de-DE" dirty="0" err="1"/>
              <a:t>thesis</a:t>
            </a:r>
            <a:r>
              <a:rPr lang="de-DE" dirty="0"/>
              <a:t> and </a:t>
            </a:r>
            <a:r>
              <a:rPr lang="de-DE" dirty="0" err="1"/>
              <a:t>published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voice</a:t>
            </a:r>
            <a:r>
              <a:rPr lang="de-DE" dirty="0"/>
              <a:t> </a:t>
            </a:r>
            <a:r>
              <a:rPr lang="de-DE" dirty="0" err="1"/>
              <a:t>emotion</a:t>
            </a:r>
            <a:r>
              <a:rPr lang="de-DE" dirty="0"/>
              <a:t> </a:t>
            </a:r>
            <a:r>
              <a:rPr lang="de-DE" dirty="0" err="1"/>
              <a:t>perception</a:t>
            </a:r>
            <a:r>
              <a:rPr lang="de-DE" dirty="0"/>
              <a:t> </a:t>
            </a:r>
            <a:r>
              <a:rPr lang="de-DE" dirty="0" err="1"/>
              <a:t>musicality</a:t>
            </a:r>
            <a:r>
              <a:rPr lang="de-DE" dirty="0"/>
              <a:t> but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she</a:t>
            </a:r>
            <a:r>
              <a:rPr lang="de-DE" dirty="0"/>
              <a:t>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possible </a:t>
            </a:r>
            <a:r>
              <a:rPr lang="de-DE" dirty="0" err="1"/>
              <a:t>contribution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doctoral</a:t>
            </a:r>
            <a:r>
              <a:rPr lang="de-DE" dirty="0"/>
              <a:t> network,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briefly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do:</a:t>
            </a:r>
          </a:p>
          <a:p>
            <a:endParaRPr lang="de-DE" dirty="0"/>
          </a:p>
          <a:p>
            <a:r>
              <a:rPr lang="de-DE" dirty="0"/>
              <a:t>Voice </a:t>
            </a:r>
            <a:r>
              <a:rPr lang="de-DE" dirty="0" err="1"/>
              <a:t>perception</a:t>
            </a:r>
            <a:r>
              <a:rPr lang="de-DE" dirty="0"/>
              <a:t> –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includes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and </a:t>
            </a:r>
            <a:r>
              <a:rPr lang="de-DE" dirty="0" err="1"/>
              <a:t>clinical-applied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Face </a:t>
            </a:r>
            <a:r>
              <a:rPr lang="de-DE" dirty="0" err="1"/>
              <a:t>perception</a:t>
            </a:r>
            <a:r>
              <a:rPr lang="de-DE" dirty="0"/>
              <a:t> and </a:t>
            </a:r>
            <a:r>
              <a:rPr lang="de-DE" dirty="0" err="1"/>
              <a:t>audiovisual</a:t>
            </a:r>
            <a:r>
              <a:rPr lang="de-DE" dirty="0"/>
              <a:t> face-</a:t>
            </a:r>
            <a:r>
              <a:rPr lang="de-DE" dirty="0" err="1"/>
              <a:t>voice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–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EEG,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timing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voice</a:t>
            </a:r>
            <a:r>
              <a:rPr lang="de-DE" dirty="0"/>
              <a:t> </a:t>
            </a:r>
            <a:r>
              <a:rPr lang="de-DE" dirty="0" err="1"/>
              <a:t>perception</a:t>
            </a:r>
            <a:r>
              <a:rPr lang="de-DE" dirty="0"/>
              <a:t>, and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benefits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simultaneous</a:t>
            </a:r>
            <a:r>
              <a:rPr lang="de-DE" dirty="0"/>
              <a:t> </a:t>
            </a:r>
            <a:r>
              <a:rPr lang="de-DE" dirty="0" err="1"/>
              <a:t>availability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face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hearing</a:t>
            </a:r>
            <a:r>
              <a:rPr lang="de-DE" dirty="0"/>
              <a:t> </a:t>
            </a:r>
            <a:r>
              <a:rPr lang="de-DE" dirty="0" err="1"/>
              <a:t>impaired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and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cochlear</a:t>
            </a:r>
            <a:r>
              <a:rPr lang="de-DE" dirty="0"/>
              <a:t> </a:t>
            </a:r>
            <a:r>
              <a:rPr lang="de-DE" dirty="0" err="1"/>
              <a:t>implant</a:t>
            </a:r>
            <a:r>
              <a:rPr lang="de-DE" dirty="0"/>
              <a:t>,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autism</a:t>
            </a:r>
            <a:r>
              <a:rPr lang="de-DE" dirty="0"/>
              <a:t> (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small</a:t>
            </a:r>
            <a:r>
              <a:rPr lang="de-DE" dirty="0"/>
              <a:t> but </a:t>
            </a:r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autism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unit</a:t>
            </a:r>
            <a:r>
              <a:rPr lang="de-DE" dirty="0"/>
              <a:t>) and </a:t>
            </a: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neurological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You</a:t>
            </a:r>
            <a:r>
              <a:rPr lang="de-DE" dirty="0"/>
              <a:t> all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individual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voice</a:t>
            </a:r>
            <a:r>
              <a:rPr lang="de-DE" dirty="0"/>
              <a:t> </a:t>
            </a:r>
            <a:r>
              <a:rPr lang="de-DE" dirty="0" err="1"/>
              <a:t>perception</a:t>
            </a:r>
            <a:r>
              <a:rPr lang="de-DE" dirty="0"/>
              <a:t> </a:t>
            </a:r>
            <a:r>
              <a:rPr lang="de-DE" dirty="0" err="1"/>
              <a:t>skills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enormous</a:t>
            </a:r>
            <a:r>
              <a:rPr lang="de-DE" dirty="0"/>
              <a:t>, and so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includes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skills</a:t>
            </a:r>
            <a:r>
              <a:rPr lang="de-DE" dirty="0"/>
              <a:t>. But individual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voice</a:t>
            </a:r>
            <a:r>
              <a:rPr lang="de-DE" dirty="0"/>
              <a:t> </a:t>
            </a:r>
            <a:r>
              <a:rPr lang="de-DE" dirty="0" err="1"/>
              <a:t>itself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equally</a:t>
            </a:r>
            <a:r>
              <a:rPr lang="de-DE" dirty="0"/>
              <a:t> </a:t>
            </a:r>
            <a:r>
              <a:rPr lang="de-DE" dirty="0" err="1"/>
              <a:t>impressive</a:t>
            </a:r>
            <a:r>
              <a:rPr lang="de-DE" dirty="0"/>
              <a:t> and so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stimulus</a:t>
            </a:r>
            <a:r>
              <a:rPr lang="de-DE" dirty="0"/>
              <a:t> </a:t>
            </a:r>
            <a:r>
              <a:rPr lang="de-DE" dirty="0" err="1"/>
              <a:t>speaker</a:t>
            </a:r>
            <a:r>
              <a:rPr lang="de-DE" dirty="0"/>
              <a:t> </a:t>
            </a:r>
            <a:r>
              <a:rPr lang="de-DE" dirty="0" err="1"/>
              <a:t>databases</a:t>
            </a:r>
            <a:r>
              <a:rPr lang="de-DE" dirty="0"/>
              <a:t>. All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open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community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published</a:t>
            </a:r>
            <a:r>
              <a:rPr lang="de-DE" dirty="0"/>
              <a:t> a large </a:t>
            </a:r>
            <a:r>
              <a:rPr lang="de-DE" dirty="0" err="1"/>
              <a:t>validated</a:t>
            </a:r>
            <a:r>
              <a:rPr lang="de-DE" dirty="0"/>
              <a:t> </a:t>
            </a:r>
            <a:r>
              <a:rPr lang="de-DE" dirty="0" err="1"/>
              <a:t>voice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young</a:t>
            </a:r>
            <a:r>
              <a:rPr lang="de-DE" dirty="0"/>
              <a:t> and </a:t>
            </a:r>
            <a:r>
              <a:rPr lang="de-DE" dirty="0" err="1"/>
              <a:t>old</a:t>
            </a:r>
            <a:r>
              <a:rPr lang="de-DE" dirty="0"/>
              <a:t> adult </a:t>
            </a:r>
            <a:r>
              <a:rPr lang="de-DE" dirty="0" err="1"/>
              <a:t>voices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massive additional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individual </a:t>
            </a:r>
            <a:r>
              <a:rPr lang="de-DE" dirty="0" err="1"/>
              <a:t>speaker</a:t>
            </a:r>
            <a:r>
              <a:rPr lang="de-DE" dirty="0"/>
              <a:t>).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invited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 and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strengthen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doctoral</a:t>
            </a:r>
            <a:r>
              <a:rPr lang="de-DE" dirty="0"/>
              <a:t> network </a:t>
            </a:r>
            <a:r>
              <a:rPr lang="de-DE" dirty="0" err="1"/>
              <a:t>proposal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. Christine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/>
              <a:t>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0663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831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Less</a:t>
            </a:r>
            <a:r>
              <a:rPr lang="de-DE" dirty="0"/>
              <a:t> a „</a:t>
            </a:r>
            <a:r>
              <a:rPr lang="de-DE" dirty="0" err="1"/>
              <a:t>fixed</a:t>
            </a:r>
            <a:r>
              <a:rPr lang="de-DE" dirty="0"/>
              <a:t>“ </a:t>
            </a:r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propose</a:t>
            </a:r>
            <a:r>
              <a:rPr lang="de-DE" dirty="0"/>
              <a:t>, but </a:t>
            </a:r>
            <a:r>
              <a:rPr lang="de-DE" dirty="0" err="1"/>
              <a:t>rather</a:t>
            </a:r>
            <a:r>
              <a:rPr lang="de-DE" dirty="0"/>
              <a:t> an </a:t>
            </a:r>
            <a:r>
              <a:rPr lang="de-DE" dirty="0" err="1"/>
              <a:t>offer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„form </a:t>
            </a:r>
            <a:r>
              <a:rPr lang="de-DE" dirty="0" err="1"/>
              <a:t>connections</a:t>
            </a:r>
            <a:r>
              <a:rPr lang="de-DE" dirty="0"/>
              <a:t>“</a:t>
            </a:r>
          </a:p>
          <a:p>
            <a:pPr marL="171450" indent="-171450">
              <a:buFontTx/>
              <a:buChar char="-"/>
            </a:pPr>
            <a:r>
              <a:rPr lang="de-DE" dirty="0"/>
              <a:t>Super </a:t>
            </a:r>
            <a:r>
              <a:rPr lang="de-DE" dirty="0" err="1"/>
              <a:t>broad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now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Flexible: </a:t>
            </a:r>
            <a:r>
              <a:rPr lang="de-DE" dirty="0" err="1"/>
              <a:t>Kinship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/ </a:t>
            </a:r>
            <a:r>
              <a:rPr lang="de-DE" dirty="0" err="1"/>
              <a:t>singing</a:t>
            </a:r>
            <a:r>
              <a:rPr lang="de-DE" dirty="0"/>
              <a:t> </a:t>
            </a:r>
            <a:r>
              <a:rPr lang="de-DE" dirty="0" err="1"/>
              <a:t>voice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153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1" y="4500000"/>
            <a:ext cx="3442500" cy="396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7" name="Grafik 6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787" y="4500000"/>
            <a:ext cx="3429000" cy="39600"/>
          </a:xfrm>
          <a:prstGeom prst="rect">
            <a:avLst/>
          </a:prstGeom>
        </p:spPr>
      </p:pic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249685" y="4719770"/>
            <a:ext cx="4266010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75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/>
              <a:t>Stefan R. Schweinberger &amp; Christine Nussbaum</a:t>
            </a:r>
          </a:p>
        </p:txBody>
      </p:sp>
    </p:spTree>
    <p:extLst>
      <p:ext uri="{BB962C8B-B14F-4D97-AF65-F5344CB8AC3E}">
        <p14:creationId xmlns:p14="http://schemas.microsoft.com/office/powerpoint/2010/main" val="631931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1" y="4500000"/>
            <a:ext cx="3442500" cy="396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7" name="Grafik 6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787" y="4500000"/>
            <a:ext cx="3429000" cy="39600"/>
          </a:xfrm>
          <a:prstGeom prst="rect">
            <a:avLst/>
          </a:prstGeom>
        </p:spPr>
      </p:pic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2641231" y="4884575"/>
            <a:ext cx="3874464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e-DE" sz="750" dirty="0">
              <a:solidFill>
                <a:srgbClr val="002F5D"/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847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nderseite für große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4312920"/>
            <a:ext cx="6858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2867" y="4644000"/>
            <a:ext cx="78442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781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205978"/>
            <a:ext cx="61722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1200152"/>
            <a:ext cx="61722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6858000" cy="64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sz="135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619" y="4607704"/>
            <a:ext cx="785700" cy="43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5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1500" kern="1200" spc="15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FontTx/>
        <a:buNone/>
        <a:defRPr sz="165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028700" indent="0" algn="l" defTabSz="685800" rtl="0" eaLnBrk="1" latinLnBrk="0" hangingPunct="1">
        <a:spcBef>
          <a:spcPct val="20000"/>
        </a:spcBef>
        <a:buFontTx/>
        <a:buNone/>
        <a:defRPr sz="825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3716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675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160" userDrawn="1">
          <p15:clr>
            <a:srgbClr val="F26B43"/>
          </p15:clr>
        </p15:guide>
        <p15:guide id="3" pos="22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205978"/>
            <a:ext cx="61722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1200152"/>
            <a:ext cx="61722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6858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1026" name="Picture 2"/>
          <p:cNvPicPr>
            <a:picLocks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2867" y="4644000"/>
            <a:ext cx="104745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558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1500" kern="1200" spc="15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FontTx/>
        <a:buNone/>
        <a:defRPr sz="165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028700" indent="0" algn="l" defTabSz="685800" rtl="0" eaLnBrk="1" latinLnBrk="0" hangingPunct="1">
        <a:spcBef>
          <a:spcPct val="20000"/>
        </a:spcBef>
        <a:buFontTx/>
        <a:buNone/>
        <a:defRPr sz="825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3716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675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, Vorhang, groß, Uhr enthält.&#10;&#10;Automatisch generierte Beschreibung">
            <a:extLst>
              <a:ext uri="{FF2B5EF4-FFF2-40B4-BE49-F238E27FC236}">
                <a16:creationId xmlns:a16="http://schemas.microsoft.com/office/drawing/2014/main" id="{DE4380E1-BC20-451A-842E-D842298480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45000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351235" y="2231708"/>
            <a:ext cx="5843088" cy="13774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26050" y="2504835"/>
            <a:ext cx="5481843" cy="9137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defRPr/>
            </a:pPr>
            <a:r>
              <a:rPr lang="en-US" dirty="0"/>
              <a:t>1st Workshop - MSCA Doctoral Network project</a:t>
            </a:r>
          </a:p>
          <a:p>
            <a:pPr lvl="0">
              <a:defRPr/>
            </a:pPr>
            <a:endParaRPr kumimoji="0" lang="de-DE" sz="1050" b="0" i="0" u="none" strike="noStrike" kern="1200" cap="none" spc="0" normalizeH="0" baseline="0" noProof="0" dirty="0">
              <a:ln>
                <a:noFill/>
              </a:ln>
              <a:solidFill>
                <a:srgbClr val="002F5D"/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002F5D"/>
                </a:solidFill>
                <a:effectLst/>
                <a:uLnTx/>
                <a:uFillTx/>
                <a:latin typeface="Roboto Condensed"/>
                <a:ea typeface="Roboto Condensed" panose="02000000000000000000" pitchFamily="2" charset="0"/>
                <a:cs typeface="Roboto Condensed" panose="02000000000000000000" pitchFamily="2" charset="0"/>
              </a:rPr>
              <a:t>Stefan R. Schweinberger &amp; Christine Nussbaum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 dirty="0">
                <a:solidFill>
                  <a:srgbClr val="002F5D"/>
                </a:solidFill>
                <a:latin typeface="Roboto Condensed"/>
                <a:ea typeface="Roboto Condensed" panose="02000000000000000000" pitchFamily="2" charset="0"/>
                <a:cs typeface="Roboto Condensed" panose="02000000000000000000" pitchFamily="2" charset="0"/>
              </a:rPr>
              <a:t>MSCA </a:t>
            </a:r>
            <a:r>
              <a:rPr lang="de-DE" sz="1050" dirty="0" err="1">
                <a:solidFill>
                  <a:srgbClr val="002F5D"/>
                </a:solidFill>
                <a:latin typeface="Roboto Condensed"/>
                <a:ea typeface="Roboto Condensed" panose="02000000000000000000" pitchFamily="2" charset="0"/>
                <a:cs typeface="Roboto Condensed" panose="02000000000000000000" pitchFamily="2" charset="0"/>
              </a:rPr>
              <a:t>Consortium</a:t>
            </a:r>
            <a:r>
              <a:rPr lang="de-DE" sz="1050" dirty="0">
                <a:solidFill>
                  <a:srgbClr val="002F5D"/>
                </a:solidFill>
                <a:latin typeface="Roboto Condensed"/>
                <a:ea typeface="Roboto Condensed" panose="02000000000000000000" pitchFamily="2" charset="0"/>
                <a:cs typeface="Roboto Condensed" panose="02000000000000000000" pitchFamily="2" charset="0"/>
              </a:rPr>
              <a:t> Meeting, Carry-Le-</a:t>
            </a:r>
            <a:r>
              <a:rPr lang="de-DE" sz="1050" dirty="0" err="1">
                <a:solidFill>
                  <a:srgbClr val="002F5D"/>
                </a:solidFill>
                <a:latin typeface="Roboto Condensed"/>
                <a:ea typeface="Roboto Condensed" panose="02000000000000000000" pitchFamily="2" charset="0"/>
                <a:cs typeface="Roboto Condensed" panose="02000000000000000000" pitchFamily="2" charset="0"/>
              </a:rPr>
              <a:t>Rouet</a:t>
            </a:r>
            <a:r>
              <a:rPr lang="de-DE" sz="1050" dirty="0">
                <a:solidFill>
                  <a:srgbClr val="002F5D"/>
                </a:solidFill>
                <a:latin typeface="Roboto Condensed"/>
                <a:ea typeface="Roboto Condensed" panose="02000000000000000000" pitchFamily="2" charset="0"/>
                <a:cs typeface="Roboto Condensed" panose="02000000000000000000" pitchFamily="2" charset="0"/>
              </a:rPr>
              <a:t> 22.04.2023</a:t>
            </a:r>
            <a:endParaRPr kumimoji="0" lang="de-DE" sz="1050" b="0" i="0" u="none" strike="noStrike" kern="1200" cap="none" spc="0" normalizeH="0" baseline="0" noProof="0" dirty="0">
              <a:ln>
                <a:noFill/>
              </a:ln>
              <a:solidFill>
                <a:srgbClr val="002F5D"/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526051" y="2416568"/>
            <a:ext cx="341709" cy="0"/>
          </a:xfrm>
          <a:prstGeom prst="line">
            <a:avLst/>
          </a:prstGeom>
          <a:ln w="44450">
            <a:solidFill>
              <a:srgbClr val="00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ild 2" descr="Logo VRU.png">
            <a:extLst>
              <a:ext uri="{FF2B5EF4-FFF2-40B4-BE49-F238E27FC236}">
                <a16:creationId xmlns:a16="http://schemas.microsoft.com/office/drawing/2014/main" id="{6DCBFABB-DCBA-D786-5CD9-0A2668682E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90" y="4540557"/>
            <a:ext cx="1395392" cy="59117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87F0FFE-3D17-E7D2-C16F-30AB34A130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365" y="4610925"/>
            <a:ext cx="1908944" cy="50235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78CF7EF-DDED-127E-BCB4-B4A0C7660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999" y="4540557"/>
            <a:ext cx="1179981" cy="59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62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9">
            <a:extLst>
              <a:ext uri="{FF2B5EF4-FFF2-40B4-BE49-F238E27FC236}">
                <a16:creationId xmlns:a16="http://schemas.microsoft.com/office/drawing/2014/main" id="{5A4CBE88-6C5D-4FB8-9316-1A0A18DD7B01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B887D69D-C009-4130-9A52-0639259A2ABD}"/>
              </a:ext>
            </a:extLst>
          </p:cNvPr>
          <p:cNvSpPr txBox="1"/>
          <p:nvPr/>
        </p:nvSpPr>
        <p:spPr>
          <a:xfrm>
            <a:off x="338268" y="440203"/>
            <a:ext cx="6519732" cy="4884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500" dirty="0"/>
              <a:t>Department </a:t>
            </a:r>
            <a:r>
              <a:rPr lang="de-DE" sz="1500" dirty="0" err="1"/>
              <a:t>for</a:t>
            </a:r>
            <a:r>
              <a:rPr lang="de-DE" sz="1500" dirty="0"/>
              <a:t> General </a:t>
            </a:r>
            <a:r>
              <a:rPr lang="de-DE" sz="1500" dirty="0" err="1"/>
              <a:t>Psychology</a:t>
            </a:r>
            <a:r>
              <a:rPr lang="de-DE" sz="1500" dirty="0"/>
              <a:t> and </a:t>
            </a:r>
            <a:r>
              <a:rPr lang="de-DE" sz="1500" dirty="0" err="1"/>
              <a:t>Cognitive</a:t>
            </a:r>
            <a:r>
              <a:rPr lang="de-DE" sz="1500" dirty="0"/>
              <a:t> </a:t>
            </a:r>
            <a:r>
              <a:rPr lang="de-DE" sz="1500" dirty="0" err="1"/>
              <a:t>Neuroscience</a:t>
            </a:r>
            <a:endParaRPr lang="de-DE" sz="1500" dirty="0"/>
          </a:p>
          <a:p>
            <a:r>
              <a:rPr lang="de-DE" sz="1500" dirty="0"/>
              <a:t>Friedrich Schiller University Jena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E7C395E-D663-4A63-A3BC-ACB61A66722C}"/>
              </a:ext>
            </a:extLst>
          </p:cNvPr>
          <p:cNvSpPr txBox="1"/>
          <p:nvPr/>
        </p:nvSpPr>
        <p:spPr>
          <a:xfrm>
            <a:off x="570504" y="3026873"/>
            <a:ext cx="1654834" cy="13311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650"/>
              </a:lnSpc>
              <a:buClr>
                <a:schemeClr val="accent1"/>
              </a:buClr>
            </a:pPr>
            <a:r>
              <a:rPr lang="de-DE" sz="1200" dirty="0">
                <a:solidFill>
                  <a:srgbClr val="002350"/>
                </a:solidFill>
              </a:rPr>
              <a:t>Stefan R. Schweinberger</a:t>
            </a:r>
            <a:endParaRPr lang="de-DE" sz="1200" dirty="0"/>
          </a:p>
          <a:p>
            <a:pPr marL="171450" indent="-171450">
              <a:lnSpc>
                <a:spcPts val="165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200" dirty="0"/>
              <a:t>Voice </a:t>
            </a:r>
            <a:r>
              <a:rPr lang="de-DE" sz="1200" dirty="0" err="1"/>
              <a:t>perception</a:t>
            </a:r>
            <a:endParaRPr lang="de-DE" sz="1200" dirty="0"/>
          </a:p>
          <a:p>
            <a:pPr marL="171450" indent="-171450">
              <a:lnSpc>
                <a:spcPts val="165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200" dirty="0"/>
              <a:t>Face </a:t>
            </a:r>
            <a:r>
              <a:rPr lang="de-DE" sz="1200" dirty="0" err="1"/>
              <a:t>perception</a:t>
            </a:r>
            <a:endParaRPr lang="de-DE" sz="1200" dirty="0"/>
          </a:p>
          <a:p>
            <a:pPr marL="171450" indent="-171450">
              <a:lnSpc>
                <a:spcPts val="165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200" dirty="0" err="1"/>
              <a:t>Audiovisual</a:t>
            </a:r>
            <a:r>
              <a:rPr lang="de-DE" sz="1200" dirty="0"/>
              <a:t> </a:t>
            </a:r>
            <a:r>
              <a:rPr lang="de-DE" sz="1200" dirty="0" err="1"/>
              <a:t>integration</a:t>
            </a:r>
            <a:endParaRPr lang="de-DE" sz="1200" dirty="0"/>
          </a:p>
          <a:p>
            <a:pPr marL="171450" indent="-171450">
              <a:lnSpc>
                <a:spcPts val="165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200" dirty="0"/>
              <a:t>Hearing </a:t>
            </a:r>
            <a:r>
              <a:rPr lang="de-DE" sz="1200" dirty="0" err="1"/>
              <a:t>impairment</a:t>
            </a:r>
            <a:endParaRPr lang="de-DE" sz="1200" dirty="0"/>
          </a:p>
          <a:p>
            <a:pPr marL="171450" indent="-171450">
              <a:lnSpc>
                <a:spcPts val="165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200" dirty="0"/>
              <a:t>Individual </a:t>
            </a:r>
            <a:r>
              <a:rPr lang="de-DE" sz="1200" dirty="0" err="1"/>
              <a:t>differences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21EA01-6D1F-473D-AB31-5AAABA571FAC}"/>
              </a:ext>
            </a:extLst>
          </p:cNvPr>
          <p:cNvSpPr txBox="1"/>
          <p:nvPr/>
        </p:nvSpPr>
        <p:spPr>
          <a:xfrm>
            <a:off x="4376309" y="3054429"/>
            <a:ext cx="2321988" cy="13311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650"/>
              </a:lnSpc>
              <a:buClr>
                <a:schemeClr val="accent1"/>
              </a:buClr>
            </a:pPr>
            <a:r>
              <a:rPr lang="de-DE" sz="1200" dirty="0">
                <a:solidFill>
                  <a:srgbClr val="002350"/>
                </a:solidFill>
              </a:rPr>
              <a:t>Christine Nussbaum</a:t>
            </a:r>
            <a:endParaRPr lang="de-DE" sz="1200" dirty="0"/>
          </a:p>
          <a:p>
            <a:pPr marL="171450" indent="-171450">
              <a:lnSpc>
                <a:spcPts val="165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200" dirty="0" err="1"/>
              <a:t>Perception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vocal</a:t>
            </a:r>
            <a:r>
              <a:rPr lang="de-DE" sz="1200" dirty="0"/>
              <a:t> </a:t>
            </a:r>
            <a:r>
              <a:rPr lang="de-DE" sz="1200" dirty="0" err="1"/>
              <a:t>emotions</a:t>
            </a:r>
            <a:endParaRPr lang="de-DE" sz="1200" dirty="0"/>
          </a:p>
          <a:p>
            <a:pPr marL="171450" indent="-171450">
              <a:lnSpc>
                <a:spcPts val="165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200" dirty="0" err="1"/>
              <a:t>Musicality</a:t>
            </a:r>
            <a:r>
              <a:rPr lang="de-DE" sz="1200" dirty="0"/>
              <a:t> and </a:t>
            </a:r>
            <a:r>
              <a:rPr lang="de-DE" sz="1200" dirty="0" err="1"/>
              <a:t>vocal</a:t>
            </a:r>
            <a:r>
              <a:rPr lang="de-DE" sz="1200" dirty="0"/>
              <a:t> </a:t>
            </a:r>
            <a:r>
              <a:rPr lang="de-DE" sz="1200" dirty="0" err="1"/>
              <a:t>emotion</a:t>
            </a:r>
            <a:r>
              <a:rPr lang="de-DE" sz="1200" dirty="0"/>
              <a:t> </a:t>
            </a:r>
            <a:r>
              <a:rPr lang="de-DE" sz="1200" dirty="0" err="1"/>
              <a:t>perception</a:t>
            </a:r>
            <a:endParaRPr lang="de-DE" sz="1200" dirty="0"/>
          </a:p>
          <a:p>
            <a:pPr marL="171450" indent="-171450">
              <a:lnSpc>
                <a:spcPts val="165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200" dirty="0"/>
              <a:t>Paramater-</a:t>
            </a:r>
            <a:r>
              <a:rPr lang="de-DE" sz="1200" dirty="0" err="1"/>
              <a:t>specific</a:t>
            </a:r>
            <a:r>
              <a:rPr lang="de-DE" sz="1200" dirty="0"/>
              <a:t> </a:t>
            </a:r>
            <a:r>
              <a:rPr lang="de-DE" sz="1200" dirty="0" err="1"/>
              <a:t>voice</a:t>
            </a:r>
            <a:r>
              <a:rPr lang="de-DE" sz="1200" dirty="0"/>
              <a:t> </a:t>
            </a:r>
            <a:r>
              <a:rPr lang="de-DE" sz="1200" dirty="0" err="1"/>
              <a:t>morphing</a:t>
            </a:r>
            <a:endParaRPr lang="de-DE" sz="1200" dirty="0"/>
          </a:p>
          <a:p>
            <a:pPr marL="171450" indent="-171450">
              <a:lnSpc>
                <a:spcPts val="165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200" dirty="0"/>
              <a:t>Voice Naturalness</a:t>
            </a:r>
          </a:p>
          <a:p>
            <a:pPr marL="171450" indent="-171450">
              <a:lnSpc>
                <a:spcPts val="165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200" dirty="0"/>
          </a:p>
        </p:txBody>
      </p:sp>
      <p:pic>
        <p:nvPicPr>
          <p:cNvPr id="6" name="Bild 2" descr="Bildschirmfoto 2020-04-17 um 01.19.52.png">
            <a:extLst>
              <a:ext uri="{FF2B5EF4-FFF2-40B4-BE49-F238E27FC236}">
                <a16:creationId xmlns:a16="http://schemas.microsoft.com/office/drawing/2014/main" id="{B3B02008-1495-BE7B-380E-038B1E25C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56" y="2590496"/>
            <a:ext cx="1766048" cy="927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Bild 3" descr="Bildschirmfoto 2020-04-17 um 01.20.37.png">
            <a:extLst>
              <a:ext uri="{FF2B5EF4-FFF2-40B4-BE49-F238E27FC236}">
                <a16:creationId xmlns:a16="http://schemas.microsoft.com/office/drawing/2014/main" id="{01705A2F-25F4-BA70-1910-C383E10469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25"/>
          <a:stretch/>
        </p:blipFill>
        <p:spPr bwMode="auto">
          <a:xfrm>
            <a:off x="2424013" y="1270012"/>
            <a:ext cx="1509143" cy="124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fik 11" descr="Ein Bild, das Person, Im Haus, Wand, Kleidung enthält.&#10;&#10;Automatisch generierte Beschreibung">
            <a:extLst>
              <a:ext uri="{FF2B5EF4-FFF2-40B4-BE49-F238E27FC236}">
                <a16:creationId xmlns:a16="http://schemas.microsoft.com/office/drawing/2014/main" id="{8A215FDA-830A-E442-EFAA-3310E1D458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73" y="1255922"/>
            <a:ext cx="1149218" cy="1457320"/>
          </a:xfrm>
          <a:prstGeom prst="rect">
            <a:avLst/>
          </a:prstGeom>
        </p:spPr>
      </p:pic>
      <p:pic>
        <p:nvPicPr>
          <p:cNvPr id="13" name="Bild 2" descr="Logo VRU.png">
            <a:extLst>
              <a:ext uri="{FF2B5EF4-FFF2-40B4-BE49-F238E27FC236}">
                <a16:creationId xmlns:a16="http://schemas.microsoft.com/office/drawing/2014/main" id="{820016BF-DF95-3B62-2A3B-D436148188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90" y="4540557"/>
            <a:ext cx="1395392" cy="59117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28A8DC-4544-EF74-E486-A61318B8BC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365" y="4610925"/>
            <a:ext cx="1908944" cy="50235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9BBE554-287E-3E2D-E7CB-E00DF0F8BF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8999" y="4540557"/>
            <a:ext cx="1179981" cy="59482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ACD771-7A55-509C-408E-3B63E15FF1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997" y="1249119"/>
            <a:ext cx="1097847" cy="145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26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9">
            <a:extLst>
              <a:ext uri="{FF2B5EF4-FFF2-40B4-BE49-F238E27FC236}">
                <a16:creationId xmlns:a16="http://schemas.microsoft.com/office/drawing/2014/main" id="{5A4CBE88-6C5D-4FB8-9316-1A0A18DD7B01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B887D69D-C009-4130-9A52-0639259A2ABD}"/>
              </a:ext>
            </a:extLst>
          </p:cNvPr>
          <p:cNvSpPr txBox="1"/>
          <p:nvPr/>
        </p:nvSpPr>
        <p:spPr>
          <a:xfrm>
            <a:off x="338268" y="440203"/>
            <a:ext cx="6305420" cy="4360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i="1" dirty="0"/>
              <a:t>“[…] It is not that computers cannot talk: synthesized speech now reaches unprecedented levels of</a:t>
            </a:r>
          </a:p>
          <a:p>
            <a:r>
              <a:rPr lang="en-US" sz="1200" i="1" dirty="0"/>
              <a:t>intelligibility—but not naturalness. […]”</a:t>
            </a:r>
            <a:endParaRPr lang="de-DE" sz="1200" i="1" dirty="0">
              <a:latin typeface="Palatino Linotype" panose="02040502050505030304" pitchFamily="18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06B5722-213E-4240-8C49-D2BB90B5D4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49685" y="4719770"/>
            <a:ext cx="4266010" cy="144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E7C395E-D663-4A63-A3BC-ACB61A66722C}"/>
              </a:ext>
            </a:extLst>
          </p:cNvPr>
          <p:cNvSpPr txBox="1"/>
          <p:nvPr/>
        </p:nvSpPr>
        <p:spPr>
          <a:xfrm>
            <a:off x="362676" y="950621"/>
            <a:ext cx="6153019" cy="5014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400" dirty="0"/>
              <a:t>Nussbaum, C., Pöhlmann, M., </a:t>
            </a:r>
            <a:r>
              <a:rPr lang="de-DE" sz="1400" dirty="0" err="1"/>
              <a:t>Kreysa</a:t>
            </a:r>
            <a:r>
              <a:rPr lang="de-DE" sz="1400" dirty="0"/>
              <a:t>, H, &amp; Schweinberger, S. R. (2023). </a:t>
            </a:r>
          </a:p>
          <a:p>
            <a:pPr algn="ctr"/>
            <a:r>
              <a:rPr lang="de-DE" sz="1400" dirty="0" err="1"/>
              <a:t>Perceived</a:t>
            </a:r>
            <a:r>
              <a:rPr lang="de-DE" sz="1400" dirty="0"/>
              <a:t> Naturalness </a:t>
            </a:r>
            <a:r>
              <a:rPr lang="en-US" sz="1400" dirty="0"/>
              <a:t>of Emotional Voice Morphs </a:t>
            </a:r>
            <a:r>
              <a:rPr lang="en-US" sz="1400" i="1" dirty="0"/>
              <a:t>[Cognition and Emotion, in revision]</a:t>
            </a:r>
            <a:endParaRPr lang="de-DE" sz="1400" i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781B501-B09A-4F73-A4DC-6B20A613BC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76" y="1744183"/>
            <a:ext cx="3155272" cy="15776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30FECE1-2169-4845-AF98-2A29E69CDA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5919" y="1757200"/>
            <a:ext cx="2736149" cy="273614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EE5ED80-62DB-B8FA-DEB8-1EBB6B108C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676" y="3338757"/>
            <a:ext cx="3155272" cy="105175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0C1455C-4F60-7C9B-C39F-4AAA1C41C917}"/>
              </a:ext>
            </a:extLst>
          </p:cNvPr>
          <p:cNvSpPr txBox="1"/>
          <p:nvPr/>
        </p:nvSpPr>
        <p:spPr>
          <a:xfrm>
            <a:off x="438734" y="1526368"/>
            <a:ext cx="20858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i="1" dirty="0">
                <a:solidFill>
                  <a:srgbClr val="C00000"/>
                </a:solidFill>
              </a:rPr>
              <a:t>Voice </a:t>
            </a:r>
            <a:r>
              <a:rPr lang="de-DE" sz="900" i="1" dirty="0" err="1">
                <a:solidFill>
                  <a:srgbClr val="C00000"/>
                </a:solidFill>
              </a:rPr>
              <a:t>morphing</a:t>
            </a:r>
            <a:r>
              <a:rPr lang="de-DE" sz="900" i="1" dirty="0">
                <a:solidFill>
                  <a:srgbClr val="C00000"/>
                </a:solidFill>
              </a:rPr>
              <a:t> </a:t>
            </a:r>
            <a:r>
              <a:rPr lang="de-DE" sz="900" i="1" dirty="0" err="1">
                <a:solidFill>
                  <a:srgbClr val="C00000"/>
                </a:solidFill>
              </a:rPr>
              <a:t>affects</a:t>
            </a:r>
            <a:r>
              <a:rPr lang="de-DE" sz="900" i="1" dirty="0">
                <a:solidFill>
                  <a:srgbClr val="C00000"/>
                </a:solidFill>
              </a:rPr>
              <a:t> </a:t>
            </a:r>
            <a:r>
              <a:rPr lang="de-DE" sz="900" i="1" dirty="0" err="1">
                <a:solidFill>
                  <a:srgbClr val="C00000"/>
                </a:solidFill>
              </a:rPr>
              <a:t>voice</a:t>
            </a:r>
            <a:r>
              <a:rPr lang="de-DE" sz="900" i="1" dirty="0">
                <a:solidFill>
                  <a:srgbClr val="C00000"/>
                </a:solidFill>
              </a:rPr>
              <a:t> </a:t>
            </a:r>
            <a:r>
              <a:rPr lang="de-DE" sz="900" i="1" dirty="0" err="1">
                <a:solidFill>
                  <a:srgbClr val="C00000"/>
                </a:solidFill>
              </a:rPr>
              <a:t>naturalness</a:t>
            </a:r>
            <a:r>
              <a:rPr lang="de-DE" sz="900" i="1" dirty="0">
                <a:solidFill>
                  <a:srgbClr val="C00000"/>
                </a:solidFill>
              </a:rPr>
              <a:t>…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12E67D7-0C93-7B96-6FD0-3AA1F517C394}"/>
              </a:ext>
            </a:extLst>
          </p:cNvPr>
          <p:cNvSpPr txBox="1"/>
          <p:nvPr/>
        </p:nvSpPr>
        <p:spPr>
          <a:xfrm>
            <a:off x="4382690" y="3833890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900" i="1" dirty="0">
                <a:solidFill>
                  <a:srgbClr val="C00000"/>
                </a:solidFill>
              </a:rPr>
              <a:t>… but </a:t>
            </a:r>
            <a:r>
              <a:rPr lang="de-DE" sz="900" i="1" dirty="0" err="1">
                <a:solidFill>
                  <a:srgbClr val="C00000"/>
                </a:solidFill>
              </a:rPr>
              <a:t>emotion</a:t>
            </a:r>
            <a:r>
              <a:rPr lang="de-DE" sz="900" i="1" dirty="0">
                <a:solidFill>
                  <a:srgbClr val="C00000"/>
                </a:solidFill>
              </a:rPr>
              <a:t> </a:t>
            </a:r>
            <a:r>
              <a:rPr lang="de-DE" sz="900" i="1" dirty="0" err="1">
                <a:solidFill>
                  <a:srgbClr val="C00000"/>
                </a:solidFill>
              </a:rPr>
              <a:t>perception</a:t>
            </a:r>
            <a:r>
              <a:rPr lang="de-DE" sz="900" i="1" dirty="0">
                <a:solidFill>
                  <a:srgbClr val="C00000"/>
                </a:solidFill>
              </a:rPr>
              <a:t> </a:t>
            </a:r>
            <a:r>
              <a:rPr lang="de-DE" sz="900" i="1" dirty="0" err="1">
                <a:solidFill>
                  <a:srgbClr val="C00000"/>
                </a:solidFill>
              </a:rPr>
              <a:t>seems</a:t>
            </a:r>
            <a:r>
              <a:rPr lang="de-DE" sz="900" i="1" dirty="0">
                <a:solidFill>
                  <a:srgbClr val="C00000"/>
                </a:solidFill>
              </a:rPr>
              <a:t> </a:t>
            </a:r>
            <a:r>
              <a:rPr lang="de-DE" sz="900" i="1" dirty="0" err="1">
                <a:solidFill>
                  <a:srgbClr val="C00000"/>
                </a:solidFill>
              </a:rPr>
              <a:t>remarkably</a:t>
            </a:r>
            <a:r>
              <a:rPr lang="de-DE" sz="900" i="1" dirty="0">
                <a:solidFill>
                  <a:srgbClr val="C00000"/>
                </a:solidFill>
              </a:rPr>
              <a:t> </a:t>
            </a:r>
          </a:p>
          <a:p>
            <a:pPr algn="r"/>
            <a:r>
              <a:rPr lang="de-DE" sz="900" i="1" dirty="0">
                <a:solidFill>
                  <a:srgbClr val="C00000"/>
                </a:solidFill>
              </a:rPr>
              <a:t>robust </a:t>
            </a:r>
            <a:r>
              <a:rPr lang="de-DE" sz="900" i="1" dirty="0" err="1">
                <a:solidFill>
                  <a:srgbClr val="C00000"/>
                </a:solidFill>
              </a:rPr>
              <a:t>against</a:t>
            </a:r>
            <a:r>
              <a:rPr lang="de-DE" sz="900" i="1" dirty="0">
                <a:solidFill>
                  <a:srgbClr val="C00000"/>
                </a:solidFill>
              </a:rPr>
              <a:t> </a:t>
            </a:r>
            <a:r>
              <a:rPr lang="de-DE" sz="900" i="1" dirty="0" err="1">
                <a:solidFill>
                  <a:srgbClr val="C00000"/>
                </a:solidFill>
              </a:rPr>
              <a:t>unnatural</a:t>
            </a:r>
            <a:r>
              <a:rPr lang="de-DE" sz="900" i="1" dirty="0">
                <a:solidFill>
                  <a:srgbClr val="C00000"/>
                </a:solidFill>
              </a:rPr>
              <a:t> </a:t>
            </a:r>
            <a:r>
              <a:rPr lang="de-DE" sz="900" i="1" dirty="0" err="1">
                <a:solidFill>
                  <a:srgbClr val="C00000"/>
                </a:solidFill>
              </a:rPr>
              <a:t>voice</a:t>
            </a:r>
            <a:r>
              <a:rPr lang="de-DE" sz="900" i="1" dirty="0">
                <a:solidFill>
                  <a:srgbClr val="C00000"/>
                </a:solidFill>
              </a:rPr>
              <a:t> </a:t>
            </a:r>
            <a:r>
              <a:rPr lang="de-DE" sz="900" i="1" dirty="0" err="1">
                <a:solidFill>
                  <a:srgbClr val="C00000"/>
                </a:solidFill>
              </a:rPr>
              <a:t>features</a:t>
            </a:r>
            <a:endParaRPr lang="de-DE" sz="9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438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73026C2-78E5-4C3D-AF81-DF4912872F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DAD8D8B-8AD6-46C1-9FC1-5C5D56AD7651}"/>
              </a:ext>
            </a:extLst>
          </p:cNvPr>
          <p:cNvSpPr txBox="1"/>
          <p:nvPr/>
        </p:nvSpPr>
        <p:spPr>
          <a:xfrm>
            <a:off x="338268" y="440203"/>
            <a:ext cx="6305420" cy="4360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dirty="0"/>
              <a:t>Potential Research Questions</a:t>
            </a:r>
            <a:endParaRPr lang="de-DE" sz="1400" dirty="0">
              <a:latin typeface="Palatino Linotype" panose="02040502050505030304" pitchFamily="18" charset="0"/>
            </a:endParaRPr>
          </a:p>
        </p:txBody>
      </p:sp>
      <p:cxnSp>
        <p:nvCxnSpPr>
          <p:cNvPr id="4" name="Gerade Verbindung 9">
            <a:extLst>
              <a:ext uri="{FF2B5EF4-FFF2-40B4-BE49-F238E27FC236}">
                <a16:creationId xmlns:a16="http://schemas.microsoft.com/office/drawing/2014/main" id="{39A2E6DF-82D2-4A5A-8818-151C0EBA88EB}"/>
              </a:ext>
            </a:extLst>
          </p:cNvPr>
          <p:cNvCxnSpPr/>
          <p:nvPr/>
        </p:nvCxnSpPr>
        <p:spPr>
          <a:xfrm>
            <a:off x="340096" y="359248"/>
            <a:ext cx="34689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8531B251-574D-4EB4-8A24-69F90310C0DE}"/>
              </a:ext>
            </a:extLst>
          </p:cNvPr>
          <p:cNvSpPr txBox="1"/>
          <p:nvPr/>
        </p:nvSpPr>
        <p:spPr>
          <a:xfrm>
            <a:off x="338269" y="964862"/>
            <a:ext cx="5056692" cy="2181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650"/>
              </a:lnSpc>
              <a:buClr>
                <a:schemeClr val="accent1"/>
              </a:buClr>
            </a:pPr>
            <a:r>
              <a:rPr lang="de-DE" sz="1400" dirty="0" err="1">
                <a:solidFill>
                  <a:srgbClr val="002350"/>
                </a:solidFill>
              </a:rPr>
              <a:t>How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can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we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conceptualize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voice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naturalness</a:t>
            </a:r>
            <a:r>
              <a:rPr lang="de-DE" sz="1400" dirty="0">
                <a:solidFill>
                  <a:srgbClr val="002350"/>
                </a:solidFill>
              </a:rPr>
              <a:t>? </a:t>
            </a:r>
            <a:r>
              <a:rPr lang="de-DE" sz="1400" dirty="0" err="1">
                <a:solidFill>
                  <a:srgbClr val="002350"/>
                </a:solidFill>
              </a:rPr>
              <a:t>What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are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its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acoustic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determinants</a:t>
            </a:r>
            <a:r>
              <a:rPr lang="de-DE" sz="1400" dirty="0">
                <a:solidFill>
                  <a:srgbClr val="002350"/>
                </a:solidFill>
              </a:rPr>
              <a:t>?</a:t>
            </a:r>
          </a:p>
          <a:p>
            <a:pPr algn="ctr">
              <a:lnSpc>
                <a:spcPts val="1650"/>
              </a:lnSpc>
              <a:buClr>
                <a:schemeClr val="accent1"/>
              </a:buClr>
            </a:pPr>
            <a:endParaRPr lang="de-DE" sz="1400" dirty="0">
              <a:solidFill>
                <a:srgbClr val="002350"/>
              </a:solidFill>
            </a:endParaRPr>
          </a:p>
          <a:p>
            <a:pPr algn="ctr">
              <a:lnSpc>
                <a:spcPts val="1650"/>
              </a:lnSpc>
              <a:buClr>
                <a:schemeClr val="accent1"/>
              </a:buClr>
            </a:pPr>
            <a:r>
              <a:rPr lang="de-DE" sz="1400" dirty="0" err="1">
                <a:solidFill>
                  <a:srgbClr val="002350"/>
                </a:solidFill>
              </a:rPr>
              <a:t>How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does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naturalness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interact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with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the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processing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of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other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voice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features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br>
              <a:rPr lang="de-DE" sz="1400" dirty="0">
                <a:solidFill>
                  <a:srgbClr val="002350"/>
                </a:solidFill>
              </a:rPr>
            </a:br>
            <a:r>
              <a:rPr lang="de-DE" sz="1400" dirty="0">
                <a:solidFill>
                  <a:srgbClr val="002350"/>
                </a:solidFill>
              </a:rPr>
              <a:t>(e.g. </a:t>
            </a:r>
            <a:r>
              <a:rPr lang="de-DE" sz="1400" dirty="0" err="1">
                <a:solidFill>
                  <a:srgbClr val="002350"/>
                </a:solidFill>
              </a:rPr>
              <a:t>emotion</a:t>
            </a:r>
            <a:r>
              <a:rPr lang="de-DE" sz="1400" dirty="0">
                <a:solidFill>
                  <a:srgbClr val="002350"/>
                </a:solidFill>
              </a:rPr>
              <a:t>, </a:t>
            </a:r>
            <a:r>
              <a:rPr lang="de-DE" sz="1400" dirty="0" err="1">
                <a:solidFill>
                  <a:srgbClr val="002350"/>
                </a:solidFill>
              </a:rPr>
              <a:t>age</a:t>
            </a:r>
            <a:r>
              <a:rPr lang="de-DE" sz="1400" dirty="0">
                <a:solidFill>
                  <a:srgbClr val="002350"/>
                </a:solidFill>
              </a:rPr>
              <a:t>, </a:t>
            </a:r>
            <a:r>
              <a:rPr lang="de-DE" sz="1400" dirty="0" err="1">
                <a:solidFill>
                  <a:srgbClr val="002350"/>
                </a:solidFill>
              </a:rPr>
              <a:t>identity</a:t>
            </a:r>
            <a:r>
              <a:rPr lang="de-DE" sz="1400" dirty="0">
                <a:solidFill>
                  <a:srgbClr val="002350"/>
                </a:solidFill>
              </a:rPr>
              <a:t>)?</a:t>
            </a:r>
          </a:p>
          <a:p>
            <a:pPr algn="ctr">
              <a:lnSpc>
                <a:spcPts val="1650"/>
              </a:lnSpc>
              <a:buClr>
                <a:schemeClr val="accent1"/>
              </a:buClr>
            </a:pPr>
            <a:endParaRPr lang="de-DE" sz="1400" dirty="0">
              <a:solidFill>
                <a:srgbClr val="002350"/>
              </a:solidFill>
            </a:endParaRPr>
          </a:p>
          <a:p>
            <a:pPr algn="ctr">
              <a:lnSpc>
                <a:spcPts val="1650"/>
              </a:lnSpc>
              <a:buClr>
                <a:schemeClr val="accent1"/>
              </a:buClr>
            </a:pPr>
            <a:r>
              <a:rPr lang="de-DE" sz="1400" dirty="0" err="1">
                <a:solidFill>
                  <a:srgbClr val="002350"/>
                </a:solidFill>
              </a:rPr>
              <a:t>How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is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processing</a:t>
            </a:r>
            <a:r>
              <a:rPr lang="de-DE" sz="1400" dirty="0">
                <a:solidFill>
                  <a:srgbClr val="002350"/>
                </a:solidFill>
              </a:rPr>
              <a:t> in </a:t>
            </a:r>
            <a:r>
              <a:rPr lang="de-DE" sz="1400" dirty="0" err="1">
                <a:solidFill>
                  <a:srgbClr val="002350"/>
                </a:solidFill>
              </a:rPr>
              <a:t>voice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networks</a:t>
            </a:r>
            <a:r>
              <a:rPr lang="de-DE" sz="1400" dirty="0">
                <a:solidFill>
                  <a:srgbClr val="002350"/>
                </a:solidFill>
              </a:rPr>
              <a:t> in </a:t>
            </a:r>
            <a:r>
              <a:rPr lang="de-DE" sz="1400" dirty="0" err="1">
                <a:solidFill>
                  <a:srgbClr val="002350"/>
                </a:solidFill>
              </a:rPr>
              <a:t>the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brain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affected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by</a:t>
            </a:r>
            <a:r>
              <a:rPr lang="de-DE" sz="1400" dirty="0">
                <a:solidFill>
                  <a:srgbClr val="002350"/>
                </a:solidFill>
              </a:rPr>
              <a:t> non-</a:t>
            </a:r>
            <a:r>
              <a:rPr lang="de-DE" sz="1400" dirty="0" err="1">
                <a:solidFill>
                  <a:srgbClr val="002350"/>
                </a:solidFill>
              </a:rPr>
              <a:t>natural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voice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features</a:t>
            </a:r>
            <a:r>
              <a:rPr lang="de-DE" sz="1400" dirty="0">
                <a:solidFill>
                  <a:srgbClr val="002350"/>
                </a:solidFill>
              </a:rPr>
              <a:t>?</a:t>
            </a:r>
          </a:p>
          <a:p>
            <a:pPr algn="ctr">
              <a:lnSpc>
                <a:spcPts val="1650"/>
              </a:lnSpc>
              <a:buClr>
                <a:schemeClr val="accent1"/>
              </a:buClr>
            </a:pPr>
            <a:endParaRPr lang="de-DE" sz="1400" dirty="0">
              <a:solidFill>
                <a:srgbClr val="002350"/>
              </a:solidFill>
            </a:endParaRPr>
          </a:p>
          <a:p>
            <a:pPr algn="ctr">
              <a:lnSpc>
                <a:spcPts val="1650"/>
              </a:lnSpc>
              <a:buClr>
                <a:schemeClr val="accent1"/>
              </a:buClr>
            </a:pPr>
            <a:r>
              <a:rPr lang="de-DE" sz="1400" dirty="0" err="1">
                <a:solidFill>
                  <a:srgbClr val="002350"/>
                </a:solidFill>
              </a:rPr>
              <a:t>What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determines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perceived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naturalness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of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synthesized</a:t>
            </a:r>
            <a:r>
              <a:rPr lang="de-DE" sz="1400" dirty="0">
                <a:solidFill>
                  <a:srgbClr val="002350"/>
                </a:solidFill>
              </a:rPr>
              <a:t>/</a:t>
            </a:r>
            <a:r>
              <a:rPr lang="de-DE" sz="1400" dirty="0" err="1">
                <a:solidFill>
                  <a:srgbClr val="002350"/>
                </a:solidFill>
              </a:rPr>
              <a:t>manipulated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voices</a:t>
            </a:r>
            <a:r>
              <a:rPr lang="de-DE" sz="1400" dirty="0">
                <a:solidFill>
                  <a:srgbClr val="002350"/>
                </a:solidFill>
              </a:rPr>
              <a:t>?</a:t>
            </a:r>
          </a:p>
          <a:p>
            <a:pPr algn="ctr">
              <a:lnSpc>
                <a:spcPts val="1650"/>
              </a:lnSpc>
              <a:buClr>
                <a:schemeClr val="accent1"/>
              </a:buClr>
            </a:pPr>
            <a:endParaRPr lang="de-DE" sz="1400" dirty="0">
              <a:solidFill>
                <a:srgbClr val="002350"/>
              </a:solidFill>
            </a:endParaRPr>
          </a:p>
          <a:p>
            <a:pPr algn="ctr">
              <a:lnSpc>
                <a:spcPts val="1650"/>
              </a:lnSpc>
              <a:buClr>
                <a:schemeClr val="accent1"/>
              </a:buClr>
            </a:pPr>
            <a:r>
              <a:rPr lang="de-DE" sz="1400" dirty="0" err="1">
                <a:solidFill>
                  <a:srgbClr val="002350"/>
                </a:solidFill>
              </a:rPr>
              <a:t>What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are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consequences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of</a:t>
            </a:r>
            <a:r>
              <a:rPr lang="de-DE" sz="1400" dirty="0">
                <a:solidFill>
                  <a:srgbClr val="002350"/>
                </a:solidFill>
              </a:rPr>
              <a:t> (non-)</a:t>
            </a:r>
            <a:r>
              <a:rPr lang="de-DE" sz="1400" dirty="0" err="1">
                <a:solidFill>
                  <a:srgbClr val="002350"/>
                </a:solidFill>
              </a:rPr>
              <a:t>naturalness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of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synthesized</a:t>
            </a:r>
            <a:r>
              <a:rPr lang="de-DE" sz="1400" dirty="0">
                <a:solidFill>
                  <a:srgbClr val="002350"/>
                </a:solidFill>
              </a:rPr>
              <a:t> </a:t>
            </a:r>
            <a:r>
              <a:rPr lang="de-DE" sz="1400" dirty="0" err="1">
                <a:solidFill>
                  <a:srgbClr val="002350"/>
                </a:solidFill>
              </a:rPr>
              <a:t>voices</a:t>
            </a:r>
            <a:r>
              <a:rPr lang="de-DE" sz="1400" dirty="0">
                <a:solidFill>
                  <a:srgbClr val="002350"/>
                </a:solidFill>
              </a:rPr>
              <a:t>?</a:t>
            </a:r>
          </a:p>
          <a:p>
            <a:pPr algn="ctr">
              <a:lnSpc>
                <a:spcPts val="1650"/>
              </a:lnSpc>
              <a:buClr>
                <a:schemeClr val="accent1"/>
              </a:buClr>
            </a:pPr>
            <a:endParaRPr lang="de-DE" sz="1400" dirty="0">
              <a:solidFill>
                <a:srgbClr val="002350"/>
              </a:solidFill>
            </a:endParaRPr>
          </a:p>
          <a:p>
            <a:pPr>
              <a:lnSpc>
                <a:spcPts val="1650"/>
              </a:lnSpc>
              <a:buClr>
                <a:schemeClr val="accent1"/>
              </a:buClr>
            </a:pPr>
            <a:endParaRPr lang="de-DE" sz="1400" dirty="0">
              <a:solidFill>
                <a:srgbClr val="002350"/>
              </a:solidFill>
            </a:endParaRPr>
          </a:p>
          <a:p>
            <a:pPr>
              <a:lnSpc>
                <a:spcPts val="1650"/>
              </a:lnSpc>
              <a:buClr>
                <a:schemeClr val="accent1"/>
              </a:buClr>
            </a:pPr>
            <a:endParaRPr lang="de-DE" sz="1400" dirty="0">
              <a:solidFill>
                <a:srgbClr val="002350"/>
              </a:solidFill>
            </a:endParaRPr>
          </a:p>
          <a:p>
            <a:pPr>
              <a:lnSpc>
                <a:spcPts val="1650"/>
              </a:lnSpc>
              <a:buClr>
                <a:schemeClr val="accent1"/>
              </a:buClr>
            </a:pPr>
            <a:endParaRPr lang="de-DE" sz="1200" dirty="0">
              <a:solidFill>
                <a:srgbClr val="002350"/>
              </a:solidFill>
            </a:endParaRPr>
          </a:p>
          <a:p>
            <a:pPr>
              <a:lnSpc>
                <a:spcPts val="1650"/>
              </a:lnSpc>
              <a:buClr>
                <a:schemeClr val="accent1"/>
              </a:buClr>
            </a:pPr>
            <a:endParaRPr lang="de-DE" sz="1200" dirty="0">
              <a:solidFill>
                <a:srgbClr val="002350"/>
              </a:solidFill>
            </a:endParaRPr>
          </a:p>
          <a:p>
            <a:pPr>
              <a:lnSpc>
                <a:spcPts val="1650"/>
              </a:lnSpc>
              <a:buClr>
                <a:schemeClr val="accent1"/>
              </a:buClr>
            </a:pPr>
            <a:endParaRPr lang="de-DE" sz="1200" dirty="0"/>
          </a:p>
          <a:p>
            <a:pPr marL="171450" indent="-171450">
              <a:lnSpc>
                <a:spcPts val="165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0A7B271-535E-48AD-77C0-F1E92BC48391}"/>
              </a:ext>
            </a:extLst>
          </p:cNvPr>
          <p:cNvSpPr txBox="1"/>
          <p:nvPr/>
        </p:nvSpPr>
        <p:spPr>
          <a:xfrm>
            <a:off x="5741126" y="923884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02350"/>
                </a:solidFill>
              </a:rPr>
              <a:t>Theory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EDCCDAA-23CD-23D3-7F85-49FDED9900D1}"/>
              </a:ext>
            </a:extLst>
          </p:cNvPr>
          <p:cNvSpPr txBox="1"/>
          <p:nvPr/>
        </p:nvSpPr>
        <p:spPr>
          <a:xfrm>
            <a:off x="5580825" y="3707196"/>
            <a:ext cx="98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rgbClr val="002350"/>
                </a:solidFill>
              </a:rPr>
              <a:t>Application</a:t>
            </a:r>
            <a:endParaRPr lang="de-DE" sz="1400" dirty="0">
              <a:solidFill>
                <a:srgbClr val="002350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5517094-B98D-1AED-5ACB-B307DCF87EBE}"/>
              </a:ext>
            </a:extLst>
          </p:cNvPr>
          <p:cNvCxnSpPr/>
          <p:nvPr/>
        </p:nvCxnSpPr>
        <p:spPr>
          <a:xfrm>
            <a:off x="6075511" y="1371600"/>
            <a:ext cx="0" cy="2214154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408012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 Jena Blau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Universität Jena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710</Words>
  <Application>Microsoft Macintosh PowerPoint</Application>
  <PresentationFormat>Benutzerdefiniert</PresentationFormat>
  <Paragraphs>61</Paragraphs>
  <Slides>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</vt:i4>
      </vt:variant>
    </vt:vector>
  </HeadingPairs>
  <TitlesOfParts>
    <vt:vector size="10" baseType="lpstr">
      <vt:lpstr>Arial</vt:lpstr>
      <vt:lpstr>Palatino Linotype</vt:lpstr>
      <vt:lpstr>Roboto Condensed</vt:lpstr>
      <vt:lpstr>Calibri</vt:lpstr>
      <vt:lpstr>Universität Jena Blau</vt:lpstr>
      <vt:lpstr>1_Universität Jena</vt:lpstr>
      <vt:lpstr>PowerPoint-Präsentation</vt:lpstr>
      <vt:lpstr>PowerPoint-Präsentation</vt:lpstr>
      <vt:lpstr>PowerPoint-Präsentation</vt:lpstr>
      <vt:lpstr>PowerPoint-Präsentation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Liana Franke</dc:creator>
  <cp:lastModifiedBy>Stefan Schweinberger</cp:lastModifiedBy>
  <cp:revision>608</cp:revision>
  <cp:lastPrinted>2017-04-12T09:06:57Z</cp:lastPrinted>
  <dcterms:created xsi:type="dcterms:W3CDTF">2017-03-23T10:34:48Z</dcterms:created>
  <dcterms:modified xsi:type="dcterms:W3CDTF">2023-04-21T15:17:07Z</dcterms:modified>
</cp:coreProperties>
</file>